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0" r:id="rId5"/>
    <p:sldId id="259" r:id="rId6"/>
    <p:sldId id="262" r:id="rId7"/>
    <p:sldId id="263" r:id="rId8"/>
    <p:sldId id="266" r:id="rId9"/>
    <p:sldId id="261" r:id="rId10"/>
    <p:sldId id="258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-1600" y="-1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59A2-B875-40DB-86BB-E935489D6375}" type="datetimeFigureOut">
              <a:rPr lang="de-DE" smtClean="0"/>
              <a:t>06.10.15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8498-66B5-420D-831F-75CD41ECF6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8971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59A2-B875-40DB-86BB-E935489D6375}" type="datetimeFigureOut">
              <a:rPr lang="de-DE" smtClean="0"/>
              <a:t>06.10.15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8498-66B5-420D-831F-75CD41ECF6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7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59A2-B875-40DB-86BB-E935489D6375}" type="datetimeFigureOut">
              <a:rPr lang="de-DE" smtClean="0"/>
              <a:t>06.10.15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8498-66B5-420D-831F-75CD41ECF6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83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59A2-B875-40DB-86BB-E935489D6375}" type="datetimeFigureOut">
              <a:rPr lang="de-DE" smtClean="0"/>
              <a:t>06.10.15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8498-66B5-420D-831F-75CD41ECF6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432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59A2-B875-40DB-86BB-E935489D6375}" type="datetimeFigureOut">
              <a:rPr lang="de-DE" smtClean="0"/>
              <a:t>06.10.15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8498-66B5-420D-831F-75CD41ECF6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243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59A2-B875-40DB-86BB-E935489D6375}" type="datetimeFigureOut">
              <a:rPr lang="de-DE" smtClean="0"/>
              <a:t>06.10.15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8498-66B5-420D-831F-75CD41ECF6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689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59A2-B875-40DB-86BB-E935489D6375}" type="datetimeFigureOut">
              <a:rPr lang="de-DE" smtClean="0"/>
              <a:t>06.10.15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8498-66B5-420D-831F-75CD41ECF6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072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59A2-B875-40DB-86BB-E935489D6375}" type="datetimeFigureOut">
              <a:rPr lang="de-DE" smtClean="0"/>
              <a:t>06.10.15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8498-66B5-420D-831F-75CD41ECF6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952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59A2-B875-40DB-86BB-E935489D6375}" type="datetimeFigureOut">
              <a:rPr lang="de-DE" smtClean="0"/>
              <a:t>06.10.15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8498-66B5-420D-831F-75CD41ECF6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5787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59A2-B875-40DB-86BB-E935489D6375}" type="datetimeFigureOut">
              <a:rPr lang="de-DE" smtClean="0"/>
              <a:t>06.10.15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8498-66B5-420D-831F-75CD41ECF6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219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59A2-B875-40DB-86BB-E935489D6375}" type="datetimeFigureOut">
              <a:rPr lang="de-DE" smtClean="0"/>
              <a:t>06.10.15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8498-66B5-420D-831F-75CD41ECF6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994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559A2-B875-40DB-86BB-E935489D6375}" type="datetimeFigureOut">
              <a:rPr lang="de-DE" smtClean="0"/>
              <a:t>06.10.15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18498-66B5-420D-831F-75CD41ECF6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873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27030" y="204231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DE" sz="7200" dirty="0" smtClean="0"/>
              <a:t/>
            </a:r>
            <a:br>
              <a:rPr lang="de-DE" sz="7200" dirty="0" smtClean="0"/>
            </a:br>
            <a:r>
              <a:rPr lang="de-DE" sz="7200" dirty="0"/>
              <a:t/>
            </a:r>
            <a:br>
              <a:rPr lang="de-DE" sz="7200" dirty="0"/>
            </a:br>
            <a:r>
              <a:rPr lang="de-DE" sz="7200" dirty="0" smtClean="0"/>
              <a:t/>
            </a:r>
            <a:br>
              <a:rPr lang="de-DE" sz="7200" dirty="0" smtClean="0"/>
            </a:br>
            <a:r>
              <a:rPr lang="de-DE" sz="7200" dirty="0" smtClean="0"/>
              <a:t/>
            </a:r>
            <a:br>
              <a:rPr lang="de-DE" sz="7200" dirty="0" smtClean="0"/>
            </a:br>
            <a:r>
              <a:rPr lang="de-DE" sz="7200" dirty="0" smtClean="0"/>
              <a:t/>
            </a:r>
            <a:br>
              <a:rPr lang="de-DE" sz="7200" dirty="0" smtClean="0"/>
            </a:br>
            <a:r>
              <a:rPr lang="de-DE" sz="7200" dirty="0"/>
              <a:t/>
            </a:r>
            <a:br>
              <a:rPr lang="de-DE" sz="7200" dirty="0"/>
            </a:br>
            <a:r>
              <a:rPr lang="de-DE" sz="7200" dirty="0" smtClean="0"/>
              <a:t/>
            </a:r>
            <a:br>
              <a:rPr lang="de-DE" sz="7200" dirty="0" smtClean="0"/>
            </a:br>
            <a:r>
              <a:rPr lang="de-DE" sz="7200" dirty="0" smtClean="0"/>
              <a:t>Das 10. Schuljahr an der IGS Friedrich-Ebert-Schule </a:t>
            </a:r>
            <a:endParaRPr lang="de-DE" sz="7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4" name="Bild 2" descr="Bild in Originalgröße anzei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85" y="654050"/>
            <a:ext cx="1295400" cy="752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2083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2144" y="365124"/>
            <a:ext cx="10515600" cy="1325563"/>
          </a:xfrm>
        </p:spPr>
        <p:txBody>
          <a:bodyPr/>
          <a:lstStyle/>
          <a:p>
            <a:r>
              <a:rPr lang="de-DE" dirty="0" smtClean="0"/>
              <a:t>Was unterscheidet den einfachen Realschulabschluss vom „R-</a:t>
            </a:r>
            <a:r>
              <a:rPr lang="de-DE" dirty="0" err="1" smtClean="0"/>
              <a:t>Quali</a:t>
            </a:r>
            <a:r>
              <a:rPr lang="de-DE" dirty="0" smtClean="0"/>
              <a:t>“?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40377" y="1877876"/>
            <a:ext cx="10515600" cy="4351338"/>
          </a:xfrm>
        </p:spPr>
        <p:txBody>
          <a:bodyPr/>
          <a:lstStyle/>
          <a:p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Der wesentliche Unterschied besteht darin, dass der qualifizierende Realschulabschluss zum Besuch der Eingangsstufe der </a:t>
            </a:r>
            <a:r>
              <a:rPr lang="de-DE" dirty="0"/>
              <a:t>g</a:t>
            </a:r>
            <a:r>
              <a:rPr lang="de-DE" dirty="0" smtClean="0"/>
              <a:t>ymnasialen Oberstufe </a:t>
            </a:r>
            <a:r>
              <a:rPr lang="de-DE" b="1" dirty="0" smtClean="0"/>
              <a:t>berechtigt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/>
              <a:t>Mit dem „R-</a:t>
            </a:r>
            <a:r>
              <a:rPr lang="de-DE" dirty="0" err="1" smtClean="0"/>
              <a:t>Quali</a:t>
            </a:r>
            <a:r>
              <a:rPr lang="de-DE" dirty="0" smtClean="0"/>
              <a:t> hat ein Schüler/eine Schülerin </a:t>
            </a:r>
            <a:r>
              <a:rPr lang="de-DE" b="1" dirty="0" smtClean="0"/>
              <a:t>das Recht</a:t>
            </a:r>
            <a:r>
              <a:rPr lang="de-DE" dirty="0" smtClean="0"/>
              <a:t>, sich für einen Platz an der gymnasialen Oberstufe zu bewerben, aber er/sie hat </a:t>
            </a:r>
            <a:r>
              <a:rPr lang="de-DE" b="1" dirty="0" smtClean="0"/>
              <a:t>kein Anrecht </a:t>
            </a:r>
            <a:r>
              <a:rPr lang="de-DE" dirty="0" smtClean="0"/>
              <a:t>auf einen Schulplatz, anders als die Schülerinnen und Schüler mit VE. </a:t>
            </a:r>
          </a:p>
          <a:p>
            <a:pPr marL="0" indent="0">
              <a:buNone/>
            </a:pPr>
            <a:r>
              <a:rPr lang="de-DE" dirty="0" smtClean="0"/>
              <a:t>Deren Zeugnis beinhaltet die Versetzung in die gymnasiale Oberstufe, sie haben demnach das Recht darauf, sie zu besuchen.</a:t>
            </a:r>
            <a:endParaRPr lang="de-DE" dirty="0"/>
          </a:p>
        </p:txBody>
      </p:sp>
      <p:pic>
        <p:nvPicPr>
          <p:cNvPr id="4" name="Bild 2" descr="Bild in Originalgröße anzei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0" y="275431"/>
            <a:ext cx="1295400" cy="752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2690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95023" y="319880"/>
            <a:ext cx="10515600" cy="1325563"/>
          </a:xfrm>
        </p:spPr>
        <p:txBody>
          <a:bodyPr/>
          <a:lstStyle/>
          <a:p>
            <a:r>
              <a:rPr lang="de-DE" dirty="0" smtClean="0"/>
              <a:t>Warum ist das 1. Halbjahr der 10. Klasse wichtiger als andere?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3435" y="1645443"/>
            <a:ext cx="10515600" cy="4351338"/>
          </a:xfrm>
        </p:spPr>
        <p:txBody>
          <a:bodyPr>
            <a:normAutofit fontScale="92500" lnSpcReduction="10000"/>
          </a:bodyPr>
          <a:lstStyle/>
          <a:p>
            <a:endParaRPr lang="de-DE" dirty="0" smtClean="0"/>
          </a:p>
          <a:p>
            <a:r>
              <a:rPr lang="de-DE" dirty="0" smtClean="0"/>
              <a:t>Mit dem Zeugnis des 1. Halbjahres bewerben sich die Schülerinnen und Schüler an den weiterführenden Schulen. </a:t>
            </a:r>
          </a:p>
          <a:p>
            <a:r>
              <a:rPr lang="de-DE" dirty="0" smtClean="0"/>
              <a:t>„Trödeln“ kann unangenehme Folgen haben: Entspricht die Prognose des Halbjahreszeugnis dem gewünschten Abschluss nicht, </a:t>
            </a:r>
            <a:r>
              <a:rPr lang="de-DE" b="1" i="1" dirty="0" smtClean="0"/>
              <a:t>können wir die Schülerinnen und Schüler nicht an der gewünschten Schule anmelden.</a:t>
            </a:r>
          </a:p>
          <a:p>
            <a:r>
              <a:rPr lang="de-DE" dirty="0" smtClean="0"/>
              <a:t>Wird der Abschluss dann im 2. Halbjahr erreicht, besteht die Möglichkeit, sich nachträglich um einen Schulplatz zu bewerben: Erfahrungsgemäß ist die Zeit der Ungewissheit für alle Betroffenen sehr stressig.</a:t>
            </a:r>
          </a:p>
          <a:p>
            <a:r>
              <a:rPr lang="de-DE" i="1" dirty="0"/>
              <a:t>Das erste Halbjahr ist im Schuljahr </a:t>
            </a:r>
            <a:r>
              <a:rPr lang="de-DE" i="1" dirty="0" smtClean="0"/>
              <a:t>2015/16 wieder SEHR </a:t>
            </a:r>
            <a:r>
              <a:rPr lang="de-DE" i="1" dirty="0"/>
              <a:t>ist kurz; </a:t>
            </a:r>
            <a:r>
              <a:rPr lang="de-DE" i="1" dirty="0" smtClean="0"/>
              <a:t>bis zum Notenschluss sind es nur 13 Wochen!</a:t>
            </a:r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Bild 2" descr="Bild in Originalgröße anzei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187"/>
            <a:ext cx="1295400" cy="752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123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decel="1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8960" y="382119"/>
            <a:ext cx="10515600" cy="1325563"/>
          </a:xfrm>
        </p:spPr>
        <p:txBody>
          <a:bodyPr>
            <a:normAutofit/>
          </a:bodyPr>
          <a:lstStyle/>
          <a:p>
            <a:r>
              <a:rPr lang="de-DE" sz="3200" dirty="0" smtClean="0"/>
              <a:t>Für Schülerinnen/Schüler und Eltern ist das 10. Schuljahr oft eine besondere Herausforderung:</a:t>
            </a:r>
            <a:endParaRPr lang="de-DE" sz="3200" dirty="0"/>
          </a:p>
        </p:txBody>
      </p:sp>
      <p:pic>
        <p:nvPicPr>
          <p:cNvPr id="1026" name="Picture 2" descr="https://encrypted-tbn0.gstatic.com/images?q=tbn:ANd9GcTkozRbvd32MoCAz_2Ha1dOPE34ouHsTMB9xS6HsuHVMdcdHY1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65" y="1999509"/>
            <a:ext cx="36290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ild in Originalgröße anzei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993" y="1623293"/>
            <a:ext cx="2422871" cy="225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Originalbild anzeig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549" y="4028661"/>
            <a:ext cx="2663332" cy="197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Bild in Originalgröße anzeig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7695" y="1545664"/>
            <a:ext cx="2428600" cy="220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encrypted-tbn3.gstatic.com/images?q=tbn:ANd9GcRhXQESOWBzZrDzCaEwjk0PMdr8OQkF-yQmwqTB8ufwgL8bDJ2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880" y="4028661"/>
            <a:ext cx="3935896" cy="236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Bild in Originalgröße anzeige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057" y="4861829"/>
            <a:ext cx="2235768" cy="1770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593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10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000" dirty="0" smtClean="0"/>
              <a:t>VE: </a:t>
            </a:r>
            <a:r>
              <a:rPr lang="de-DE" sz="4000" i="1" dirty="0" smtClean="0"/>
              <a:t>Versetzung in die Eingangsstufe der  Gymnasialen Oberstufe nach Klasse 10</a:t>
            </a:r>
            <a:endParaRPr lang="de-DE" sz="4000" i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13514" y="1958930"/>
            <a:ext cx="10515600" cy="435133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de-DE" dirty="0"/>
              <a:t> </a:t>
            </a:r>
            <a:r>
              <a:rPr lang="de-DE" dirty="0" smtClean="0"/>
              <a:t> </a:t>
            </a:r>
            <a:r>
              <a:rPr lang="de-DE" sz="3200" dirty="0" smtClean="0"/>
              <a:t>Mindestanforderungen in den Erweiterungskursen (E-Kurse):</a:t>
            </a:r>
          </a:p>
          <a:p>
            <a:pPr marL="0" indent="0" algn="ctr">
              <a:buNone/>
            </a:pPr>
            <a:endParaRPr lang="de-DE" sz="3200" dirty="0" smtClean="0"/>
          </a:p>
          <a:p>
            <a:r>
              <a:rPr lang="de-DE" dirty="0" smtClean="0"/>
              <a:t>In drei E-Kursen muss </a:t>
            </a:r>
            <a:r>
              <a:rPr lang="de-DE" b="1" dirty="0" smtClean="0"/>
              <a:t>2x</a:t>
            </a:r>
            <a:r>
              <a:rPr lang="de-DE" dirty="0" smtClean="0"/>
              <a:t> die </a:t>
            </a:r>
            <a:r>
              <a:rPr lang="de-DE" b="1" dirty="0" smtClean="0"/>
              <a:t>Note</a:t>
            </a:r>
            <a:r>
              <a:rPr lang="de-DE" dirty="0" smtClean="0"/>
              <a:t> </a:t>
            </a:r>
            <a:r>
              <a:rPr lang="de-DE" b="1" dirty="0" smtClean="0"/>
              <a:t>3</a:t>
            </a:r>
            <a:r>
              <a:rPr lang="de-DE" dirty="0" smtClean="0"/>
              <a:t> und </a:t>
            </a:r>
            <a:r>
              <a:rPr lang="de-DE" b="1" dirty="0" smtClean="0"/>
              <a:t>1x</a:t>
            </a:r>
            <a:r>
              <a:rPr lang="de-DE" dirty="0" smtClean="0"/>
              <a:t> die </a:t>
            </a:r>
            <a:r>
              <a:rPr lang="de-DE" b="1" dirty="0" smtClean="0"/>
              <a:t>Note</a:t>
            </a:r>
            <a:r>
              <a:rPr lang="de-DE" dirty="0" smtClean="0"/>
              <a:t> </a:t>
            </a:r>
            <a:r>
              <a:rPr lang="de-DE" b="1" dirty="0" smtClean="0"/>
              <a:t>2</a:t>
            </a:r>
            <a:r>
              <a:rPr lang="de-DE" dirty="0" smtClean="0"/>
              <a:t> erreicht werden.</a:t>
            </a:r>
          </a:p>
          <a:p>
            <a:r>
              <a:rPr lang="de-DE" dirty="0" smtClean="0"/>
              <a:t>In zwei der Fächer Deutsch, Englisch oder Mathematik </a:t>
            </a:r>
            <a:r>
              <a:rPr lang="de-DE" u="sng" dirty="0" smtClean="0"/>
              <a:t>muss</a:t>
            </a:r>
            <a:r>
              <a:rPr lang="de-DE" dirty="0" smtClean="0"/>
              <a:t> der Schüler/ die Schülerin dem E-Kurs angehören.</a:t>
            </a:r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Minderleistungen in einem </a:t>
            </a:r>
            <a:r>
              <a:rPr lang="de-DE" b="1" dirty="0" smtClean="0"/>
              <a:t>E-Kurs</a:t>
            </a:r>
            <a:r>
              <a:rPr lang="de-DE" dirty="0" smtClean="0"/>
              <a:t> können nur durch die </a:t>
            </a:r>
            <a:r>
              <a:rPr lang="de-DE" b="1" dirty="0" smtClean="0"/>
              <a:t>Note 1</a:t>
            </a:r>
            <a:r>
              <a:rPr lang="de-DE" dirty="0" smtClean="0"/>
              <a:t> in einem anderen E-Kurs ausgeglichen werden! </a:t>
            </a:r>
            <a:endParaRPr lang="de-DE" dirty="0"/>
          </a:p>
        </p:txBody>
      </p:sp>
      <p:pic>
        <p:nvPicPr>
          <p:cNvPr id="4" name="Bild 2" descr="Bild in Originalgröße anzei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91" y="321334"/>
            <a:ext cx="1295400" cy="75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Bild in Originalgröße anzei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361053"/>
            <a:ext cx="86677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37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600" dirty="0" smtClean="0"/>
              <a:t>Mindestanforderungen in den anderen Fächern: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31338" y="1566158"/>
            <a:ext cx="10515600" cy="4808883"/>
          </a:xfrm>
        </p:spPr>
        <p:txBody>
          <a:bodyPr>
            <a:normAutofit/>
          </a:bodyPr>
          <a:lstStyle/>
          <a:p>
            <a:r>
              <a:rPr lang="de-DE" dirty="0" smtClean="0"/>
              <a:t>In GL, Kunst, Sport, Arbeitslehre, Wahlpflichtunterricht muss mindestens die </a:t>
            </a:r>
            <a:r>
              <a:rPr lang="de-DE" b="1" dirty="0" smtClean="0"/>
              <a:t>Note 3</a:t>
            </a:r>
            <a:r>
              <a:rPr lang="de-DE" dirty="0" smtClean="0"/>
              <a:t> erreicht werden.</a:t>
            </a:r>
          </a:p>
          <a:p>
            <a:r>
              <a:rPr lang="de-DE" dirty="0" smtClean="0"/>
              <a:t>In den übrigen E-Kursen muss mindestens die </a:t>
            </a:r>
            <a:r>
              <a:rPr lang="de-DE" b="1" dirty="0" smtClean="0"/>
              <a:t>Note 4</a:t>
            </a:r>
            <a:r>
              <a:rPr lang="de-DE" dirty="0" smtClean="0"/>
              <a:t> erreicht werden.</a:t>
            </a:r>
          </a:p>
          <a:p>
            <a:r>
              <a:rPr lang="de-DE" dirty="0" smtClean="0"/>
              <a:t>In den Grundkursen (G-Kurs) muss mindestens die </a:t>
            </a:r>
            <a:r>
              <a:rPr lang="de-DE" b="1" dirty="0" smtClean="0"/>
              <a:t>Note 2</a:t>
            </a:r>
            <a:r>
              <a:rPr lang="de-DE" dirty="0" smtClean="0"/>
              <a:t> erreicht werden.</a:t>
            </a:r>
          </a:p>
          <a:p>
            <a:r>
              <a:rPr lang="de-DE" dirty="0" smtClean="0"/>
              <a:t>In der 2. Fremdsprache muss im E-Kurs mindestens die </a:t>
            </a:r>
            <a:r>
              <a:rPr lang="de-DE" b="1" dirty="0" smtClean="0"/>
              <a:t>Note 4 </a:t>
            </a:r>
            <a:r>
              <a:rPr lang="de-DE" dirty="0" smtClean="0"/>
              <a:t>erreicht werden.</a:t>
            </a:r>
          </a:p>
          <a:p>
            <a:pPr marL="0" indent="0">
              <a:buNone/>
            </a:pPr>
            <a:r>
              <a:rPr lang="de-DE" sz="2200" i="1" dirty="0" smtClean="0"/>
              <a:t>Die Ausgleichsregelungen bei Minderleistungen in diesen Fächern ist zu komplex, um sie in diesem Rahmen vorzustellen. Wichtig ist jedoch folgende Information:</a:t>
            </a:r>
            <a:r>
              <a:rPr lang="de-DE" sz="2200" dirty="0" smtClean="0"/>
              <a:t>	</a:t>
            </a:r>
          </a:p>
          <a:p>
            <a:pPr marL="0" indent="0">
              <a:buNone/>
            </a:pPr>
            <a:r>
              <a:rPr lang="de-DE" sz="2200" dirty="0"/>
              <a:t>	</a:t>
            </a:r>
            <a:r>
              <a:rPr lang="de-DE" sz="2200" dirty="0" smtClean="0"/>
              <a:t>Mehr als zwei Minderleistungen können nicht ausgeglichen werden!</a:t>
            </a:r>
            <a:endParaRPr lang="de-DE" sz="2000" dirty="0"/>
          </a:p>
          <a:p>
            <a:pPr marL="0" indent="0">
              <a:buNone/>
            </a:pPr>
            <a:endParaRPr lang="de-DE" sz="2600" dirty="0" smtClean="0"/>
          </a:p>
        </p:txBody>
      </p:sp>
      <p:pic>
        <p:nvPicPr>
          <p:cNvPr id="5" name="Bild 2" descr="Bild in Originalgröße anzei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365125"/>
            <a:ext cx="1295400" cy="75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2" name="Picture 4" descr="Bild in Originalgröße anzei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" y="5393723"/>
            <a:ext cx="86677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432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9566" y="312873"/>
            <a:ext cx="10515600" cy="1325563"/>
          </a:xfrm>
        </p:spPr>
        <p:txBody>
          <a:bodyPr/>
          <a:lstStyle/>
          <a:p>
            <a:pPr algn="ctr"/>
            <a:r>
              <a:rPr lang="de-DE" i="1" dirty="0" smtClean="0"/>
              <a:t>Der </a:t>
            </a:r>
            <a:r>
              <a:rPr lang="de-DE" sz="1800" i="1" dirty="0" smtClean="0"/>
              <a:t>(einfache) </a:t>
            </a:r>
            <a:r>
              <a:rPr lang="de-DE" i="1" dirty="0" smtClean="0"/>
              <a:t>Realschulabschluss (RA)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Mindestanforderungen in den Erweiterungskursen (E-Kurse):</a:t>
            </a:r>
          </a:p>
          <a:p>
            <a:r>
              <a:rPr lang="de-DE" dirty="0" smtClean="0"/>
              <a:t>In zwei E-Kursen muss </a:t>
            </a:r>
            <a:r>
              <a:rPr lang="de-DE" b="1" dirty="0" smtClean="0"/>
              <a:t>mindestens</a:t>
            </a:r>
            <a:r>
              <a:rPr lang="de-DE" dirty="0" smtClean="0"/>
              <a:t> die </a:t>
            </a:r>
            <a:r>
              <a:rPr lang="de-DE" b="1" dirty="0" smtClean="0"/>
              <a:t>Note 4 </a:t>
            </a:r>
            <a:r>
              <a:rPr lang="de-DE" dirty="0" smtClean="0"/>
              <a:t>erreicht werden.</a:t>
            </a:r>
          </a:p>
          <a:p>
            <a:r>
              <a:rPr lang="de-DE" dirty="0" smtClean="0"/>
              <a:t>In </a:t>
            </a:r>
            <a:r>
              <a:rPr lang="de-DE" b="1" dirty="0" smtClean="0"/>
              <a:t>einem</a:t>
            </a:r>
            <a:r>
              <a:rPr lang="de-DE" dirty="0" smtClean="0"/>
              <a:t> der Fächer Deutsch, Englisch oder Mathematik muss der Schüler/ die Schülerin dem E-Kurs angehören.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sz="2000" i="1" dirty="0"/>
              <a:t>Die Ausgleichsregelungen bei Minderleistungen in diesen Fächern ist zu komplex, um sie in diesem Rahmen vorzustellen. Wichtig ist jedoch folgende Information</a:t>
            </a:r>
            <a:r>
              <a:rPr lang="de-DE" sz="2000" i="1" dirty="0" smtClean="0"/>
              <a:t>:</a:t>
            </a:r>
          </a:p>
          <a:p>
            <a:pPr marL="0" indent="0">
              <a:buNone/>
            </a:pPr>
            <a:r>
              <a:rPr lang="de-DE" sz="2000" dirty="0" smtClean="0"/>
              <a:t>	</a:t>
            </a:r>
          </a:p>
          <a:p>
            <a:pPr marL="0" indent="0">
              <a:buNone/>
            </a:pPr>
            <a:r>
              <a:rPr lang="de-DE" sz="2000" dirty="0"/>
              <a:t>	</a:t>
            </a:r>
            <a:r>
              <a:rPr lang="de-DE" sz="2400" dirty="0" smtClean="0"/>
              <a:t>Nicht ausreichende Leistungen in </a:t>
            </a:r>
            <a:r>
              <a:rPr lang="de-DE" sz="2400" b="1" dirty="0" smtClean="0"/>
              <a:t>zwei</a:t>
            </a:r>
            <a:r>
              <a:rPr lang="de-DE" sz="2400" dirty="0" smtClean="0"/>
              <a:t> der Fächer </a:t>
            </a:r>
            <a:r>
              <a:rPr lang="de-DE" sz="2400" b="1" dirty="0" smtClean="0"/>
              <a:t>D/M/E/GL</a:t>
            </a:r>
            <a:r>
              <a:rPr lang="de-DE" sz="2400" dirty="0" smtClean="0"/>
              <a:t>:   kein RA!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Außerdem: Nicht ausreichende Leistungen in </a:t>
            </a:r>
            <a:r>
              <a:rPr lang="de-DE" sz="2400" b="1" dirty="0" smtClean="0"/>
              <a:t>einem</a:t>
            </a:r>
            <a:r>
              <a:rPr lang="de-DE" sz="2400" dirty="0" smtClean="0"/>
              <a:t> der Fächer </a:t>
            </a:r>
            <a:r>
              <a:rPr lang="de-DE" sz="2400" b="1" dirty="0" smtClean="0"/>
              <a:t>D/M/E/GL</a:t>
            </a:r>
            <a:endParaRPr lang="de-DE" sz="2400" dirty="0" smtClean="0"/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                      und in </a:t>
            </a:r>
            <a:r>
              <a:rPr lang="de-DE" sz="2400" b="1" i="1" dirty="0" smtClean="0"/>
              <a:t>zwei</a:t>
            </a:r>
            <a:r>
              <a:rPr lang="de-DE" sz="2400" dirty="0" smtClean="0"/>
              <a:t> weiteren Fächern: Kein RA!</a:t>
            </a:r>
            <a:endParaRPr lang="de-DE" sz="2400" dirty="0"/>
          </a:p>
        </p:txBody>
      </p:sp>
      <p:pic>
        <p:nvPicPr>
          <p:cNvPr id="4" name="Picture 4" descr="Bild in Originalgröße anzei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742686"/>
            <a:ext cx="86677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460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i="1" dirty="0"/>
              <a:t>Der </a:t>
            </a:r>
            <a:r>
              <a:rPr lang="de-DE" i="1" dirty="0" smtClean="0"/>
              <a:t>qualifizierende</a:t>
            </a:r>
            <a:r>
              <a:rPr lang="de-DE" sz="1800" i="1" dirty="0" smtClean="0"/>
              <a:t> </a:t>
            </a:r>
            <a:r>
              <a:rPr lang="de-DE" i="1" dirty="0" smtClean="0"/>
              <a:t>Realschulabschluss, auch</a:t>
            </a:r>
            <a:br>
              <a:rPr lang="de-DE" i="1" dirty="0" smtClean="0"/>
            </a:br>
            <a:r>
              <a:rPr lang="de-DE" i="1" dirty="0" smtClean="0"/>
              <a:t> „R-</a:t>
            </a:r>
            <a:r>
              <a:rPr lang="de-DE" i="1" dirty="0" err="1" smtClean="0"/>
              <a:t>Quali</a:t>
            </a:r>
            <a:r>
              <a:rPr lang="de-DE" i="1" dirty="0" smtClean="0"/>
              <a:t>“ genannt.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83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 smtClean="0"/>
              <a:t>Für die Vergabe des qualifizierenden Realschulabschlusses gelten folgende   Voraussetzungen: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000" dirty="0" smtClean="0"/>
              <a:t>    1. Der Notendurchschnitt der Fächer D/M/ 1. Fremdsprache UND einer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2000" dirty="0" smtClean="0"/>
              <a:t>        Naturwissenschaft ist BESSER als 3,0.</a:t>
            </a:r>
          </a:p>
          <a:p>
            <a:pPr marL="0" indent="0">
              <a:lnSpc>
                <a:spcPct val="100000"/>
              </a:lnSpc>
              <a:buNone/>
            </a:pPr>
            <a:endParaRPr lang="de-DE" sz="20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de-DE" sz="2000" dirty="0" smtClean="0"/>
              <a:t>    2. Der Notendurchschnitt der übrigen Fächer ist ebenfalls besser als 3,0.</a:t>
            </a:r>
          </a:p>
          <a:p>
            <a:pPr marL="0" indent="0">
              <a:lnSpc>
                <a:spcPct val="100000"/>
              </a:lnSpc>
              <a:buNone/>
            </a:pP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>    3. Die Lernentwicklung, der Leistungsstand und die Arbeitshaltung lassen eine erfolgreiche</a:t>
            </a:r>
          </a:p>
          <a:p>
            <a:pPr marL="0" indent="0">
              <a:buNone/>
            </a:pPr>
            <a:r>
              <a:rPr lang="de-DE" sz="2000" dirty="0"/>
              <a:t> </a:t>
            </a:r>
            <a:r>
              <a:rPr lang="de-DE" sz="2000" dirty="0" smtClean="0"/>
              <a:t>      Teilnahme am Unterricht in der gymnasialen Oberstufe oder dem beruflichen Gymnasium</a:t>
            </a:r>
          </a:p>
          <a:p>
            <a:pPr marL="0" indent="0">
              <a:buNone/>
            </a:pPr>
            <a:r>
              <a:rPr lang="de-DE" sz="2000" dirty="0"/>
              <a:t> </a:t>
            </a:r>
            <a:r>
              <a:rPr lang="de-DE" sz="2000" dirty="0" smtClean="0"/>
              <a:t>       erwarten.</a:t>
            </a:r>
          </a:p>
        </p:txBody>
      </p:sp>
    </p:spTree>
    <p:extLst>
      <p:ext uri="{BB962C8B-B14F-4D97-AF65-F5344CB8AC3E}">
        <p14:creationId xmlns:p14="http://schemas.microsoft.com/office/powerpoint/2010/main" val="2348044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55631" y="369642"/>
            <a:ext cx="10515600" cy="1325563"/>
          </a:xfrm>
        </p:spPr>
        <p:txBody>
          <a:bodyPr/>
          <a:lstStyle/>
          <a:p>
            <a:r>
              <a:rPr lang="de-DE" i="1" dirty="0" smtClean="0"/>
              <a:t>Wie erlangt man die Eignung für die Fachoberschule</a:t>
            </a:r>
            <a:r>
              <a:rPr lang="de-DE" dirty="0" smtClean="0"/>
              <a:t>?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Voraussetzung ist der Realschulabschluss ODER die Versetzung in die gymnasiale Oberstufe (VE)</a:t>
            </a:r>
          </a:p>
          <a:p>
            <a:r>
              <a:rPr lang="de-DE" dirty="0" smtClean="0"/>
              <a:t>In zwei der Fächer Deutsch, Mathematik und Englisch muss mindestens die </a:t>
            </a:r>
            <a:r>
              <a:rPr lang="de-DE" b="1" dirty="0" smtClean="0"/>
              <a:t>Note 3</a:t>
            </a:r>
            <a:r>
              <a:rPr lang="de-DE" dirty="0" smtClean="0"/>
              <a:t> erworben worden sein.</a:t>
            </a:r>
          </a:p>
          <a:p>
            <a:r>
              <a:rPr lang="de-DE" dirty="0" smtClean="0"/>
              <a:t>Das dritte Fach darf höchstens mit der Note 4 bewertet worden sein.</a:t>
            </a:r>
          </a:p>
          <a:p>
            <a:r>
              <a:rPr lang="de-DE" dirty="0" smtClean="0"/>
              <a:t>Die „magische Formel“ ist demnach 3-3-4</a:t>
            </a:r>
          </a:p>
          <a:p>
            <a:r>
              <a:rPr lang="de-DE" dirty="0" smtClean="0"/>
              <a:t>Wurde eines der Fächer auf G-Kurs Niveau unterrichtet, darf die Note nicht schlechter als befriedigend (3) sein.</a:t>
            </a:r>
            <a:endParaRPr lang="de-DE" dirty="0"/>
          </a:p>
        </p:txBody>
      </p:sp>
      <p:pic>
        <p:nvPicPr>
          <p:cNvPr id="4" name="Bild 2" descr="Bild in Originalgröße anzei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365125"/>
            <a:ext cx="1295400" cy="752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8674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Die Realschulprüfung 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3600" dirty="0" smtClean="0"/>
              <a:t>Die Realschulprüfung besteht aus zwei Teilen:</a:t>
            </a:r>
          </a:p>
          <a:p>
            <a:pPr marL="0" indent="0">
              <a:buNone/>
            </a:pPr>
            <a:endParaRPr lang="de-DE" dirty="0"/>
          </a:p>
          <a:p>
            <a:pPr marL="514350" indent="-514350">
              <a:buAutoNum type="arabicPeriod"/>
            </a:pPr>
            <a:r>
              <a:rPr lang="de-DE" dirty="0" smtClean="0"/>
              <a:t>Präsentationsprüfung </a:t>
            </a:r>
            <a:r>
              <a:rPr lang="de-DE" sz="2400" dirty="0" smtClean="0"/>
              <a:t>(22./23. März 2016)</a:t>
            </a:r>
          </a:p>
          <a:p>
            <a:pPr marL="514350" indent="-514350">
              <a:buAutoNum type="arabicPeriod"/>
            </a:pPr>
            <a:r>
              <a:rPr lang="de-DE" dirty="0" smtClean="0"/>
              <a:t>Zentrale Abschlussprüfungen/ZAA </a:t>
            </a:r>
            <a:r>
              <a:rPr lang="de-DE" sz="2400" dirty="0" smtClean="0"/>
              <a:t>(09.5.2016; 11.5.2016; 13.05.2016)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Die Ergebnisse beider Prüfungsteile werden in die Berechnung der Zeugnisnote mit einbezogen. </a:t>
            </a:r>
            <a:r>
              <a:rPr lang="de-DE" sz="1800" i="1" dirty="0" smtClean="0"/>
              <a:t>(Beispiel: </a:t>
            </a:r>
            <a:r>
              <a:rPr lang="de-DE" sz="1800" i="1" dirty="0" err="1" smtClean="0"/>
              <a:t>Fachnote</a:t>
            </a:r>
            <a:r>
              <a:rPr lang="de-DE" sz="1800" i="1" dirty="0" smtClean="0"/>
              <a:t> x 2 + 1x die Note der Abschlussarbeit : 3)</a:t>
            </a:r>
          </a:p>
          <a:p>
            <a:pPr marL="0" indent="0">
              <a:buNone/>
            </a:pPr>
            <a:r>
              <a:rPr lang="de-DE" sz="2400" dirty="0" smtClean="0"/>
              <a:t>Die Note der Präsentationsprüfung geht in die Zensur des </a:t>
            </a:r>
            <a:r>
              <a:rPr lang="de-DE" sz="2400" i="1" dirty="0" smtClean="0"/>
              <a:t>Prüfungsfachs</a:t>
            </a:r>
            <a:r>
              <a:rPr lang="de-DE" sz="2400" dirty="0" smtClean="0"/>
              <a:t> mit ein.</a:t>
            </a:r>
            <a:endParaRPr lang="de-DE" sz="2400" dirty="0"/>
          </a:p>
        </p:txBody>
      </p:sp>
      <p:pic>
        <p:nvPicPr>
          <p:cNvPr id="4" name="Bild 2" descr="Bild in Originalgröße anzei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365125"/>
            <a:ext cx="1295400" cy="752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3493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729</Words>
  <Application>Microsoft Macintosh PowerPoint</Application>
  <PresentationFormat>Benutzerdefiniert</PresentationFormat>
  <Paragraphs>66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Office Theme</vt:lpstr>
      <vt:lpstr>       Das 10. Schuljahr an der IGS Friedrich-Ebert-Schule </vt:lpstr>
      <vt:lpstr>Warum ist das 1. Halbjahr der 10. Klasse wichtiger als andere?</vt:lpstr>
      <vt:lpstr>Für Schülerinnen/Schüler und Eltern ist das 10. Schuljahr oft eine besondere Herausforderung:</vt:lpstr>
      <vt:lpstr>VE: Versetzung in die Eingangsstufe der  Gymnasialen Oberstufe nach Klasse 10</vt:lpstr>
      <vt:lpstr>Mindestanforderungen in den anderen Fächern:</vt:lpstr>
      <vt:lpstr>Der (einfache) Realschulabschluss (RA)</vt:lpstr>
      <vt:lpstr>Der qualifizierende Realschulabschluss, auch  „R-Quali“ genannt.</vt:lpstr>
      <vt:lpstr>Wie erlangt man die Eignung für die Fachoberschule? </vt:lpstr>
      <vt:lpstr>Die Realschulprüfung </vt:lpstr>
      <vt:lpstr>Was unterscheidet den einfachen Realschulabschluss vom „R-Quali“?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Microsoft-Konto</dc:creator>
  <cp:lastModifiedBy>Dennis Müller</cp:lastModifiedBy>
  <cp:revision>41</cp:revision>
  <dcterms:created xsi:type="dcterms:W3CDTF">2014-09-28T06:33:58Z</dcterms:created>
  <dcterms:modified xsi:type="dcterms:W3CDTF">2015-10-06T18:22:59Z</dcterms:modified>
</cp:coreProperties>
</file>